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59" r:id="rId6"/>
    <p:sldId id="272" r:id="rId7"/>
    <p:sldId id="273" r:id="rId8"/>
    <p:sldId id="274" r:id="rId9"/>
    <p:sldId id="270" r:id="rId10"/>
    <p:sldId id="271" r:id="rId11"/>
    <p:sldId id="275" r:id="rId12"/>
    <p:sldId id="261" r:id="rId13"/>
    <p:sldId id="276" r:id="rId14"/>
    <p:sldId id="277" r:id="rId15"/>
    <p:sldId id="278" r:id="rId16"/>
    <p:sldId id="262" r:id="rId17"/>
    <p:sldId id="279" r:id="rId18"/>
    <p:sldId id="280" r:id="rId19"/>
    <p:sldId id="281" r:id="rId20"/>
    <p:sldId id="287" r:id="rId21"/>
    <p:sldId id="284" r:id="rId22"/>
    <p:sldId id="288" r:id="rId23"/>
    <p:sldId id="285" r:id="rId24"/>
    <p:sldId id="289" r:id="rId25"/>
    <p:sldId id="286" r:id="rId26"/>
    <p:sldId id="263" r:id="rId27"/>
    <p:sldId id="264" r:id="rId28"/>
    <p:sldId id="291" r:id="rId29"/>
    <p:sldId id="26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B3657-BA5E-DC4A-81AD-EFD3448ED6B4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87322-82F7-FB4D-9C22-D24C93595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91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7322-82F7-FB4D-9C22-D24C935959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9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determine what controls food chain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87322-82F7-FB4D-9C22-D24C935959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39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8743-04FB-EF49-83B4-E11868496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54FA2-3F4D-9240-9251-CECAD76F6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8C31B-DC22-7B41-B75F-9A5DF6ACA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A2202-8907-224F-B192-D2579643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BC6F6-70AC-8B44-865B-87C5BFEFE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89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4945-3439-2E41-BDEC-2520A0246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5112A9-7030-3547-8F70-D52685EDE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7B283-AADA-724F-9B92-0F8752816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4911F-1F7B-9445-A826-E3D877AD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6C550-D1AC-4241-9399-A0EBDB92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8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DE5FFB-BFEF-0D44-82D8-FA5D117D10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0A443-22F7-5644-99D7-4C148334C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03086-F926-3343-8986-9042579D1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A091D-1822-724C-9AA2-BE21E4C81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ACAE9-C3A5-604B-9C23-C0B8E9E72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12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59F9-64FE-ED4E-B46B-B83964BDF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26580-4F63-E743-AD5D-7D00515EC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5F112-6B3D-E74A-953D-E97E2E3EB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8D915-C518-484A-A88A-271A071F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1469E-C3C1-4640-8589-5AEA48DC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47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7E891-8AAE-1E4C-B671-BF6A3F2A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B62BC-72D0-0B4A-A33F-FE7A588A9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F6949-A069-3C41-BE1F-885C4CCC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3DD80-67A6-2C4B-826E-62836FBB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9CB7D-E63A-994E-B57C-530A0A00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5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5F9E-30E7-0B40-949C-D6D415EA1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BE9C4-B654-824B-8788-C28253492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E176D-0692-6C47-B788-EA9C5B455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97C2C-CACD-D84D-BAC5-ED1ACB37C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82A28-ECEF-7A4D-B2CA-81AACF701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A3E85-5AF0-BF46-A1DA-70B11F133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2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10DB3-2D97-9F4C-B138-C81F078E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14BA7-A0F5-1740-B87C-E1E0DF2FA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679DC-AF4D-9D4F-9DBF-210781DF1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31105-6FF1-6645-A198-CF203EB171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C5DC3B-911F-F546-B51A-1450B76D7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8C6D96-0DC2-D34C-B66C-5A229D4DE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D9625-6B3A-5041-96CC-69D6D658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C6B8C-2B1E-3F42-8AAB-1800EE17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79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2A286-89D0-6A4A-9E0C-0406637A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A969C-6B59-5147-A6F0-512D741A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8E434-C182-914D-ACD5-1F0C55A4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A124F-90F7-7C42-8E95-8CDB763F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17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37D4FB-98BB-CE46-AF78-2B6075A6F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CCC77E-35B8-604E-9F33-E7B63218C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F9E21-6978-C344-9BFB-D5785479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0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30968-1E9C-1941-B2B4-4E25CC90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C2D80-DD37-8A40-B8A3-5D9C7DC27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BBD5C-AF15-7F46-8F82-3B24D2B1E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3D248-A8A9-0F49-8AF8-593996E4D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AF507-8472-9E4C-BADE-0D633D90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03BE4-E9BE-3547-ACF0-484898E67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5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6602-EC2C-FC4A-B876-630435C20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C4F7B-D16E-0E40-B064-1B7384EB9B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6F00D-FC7C-204D-8400-36479D4EE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95FF9-6C91-4140-8B63-45255527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5A52-3231-DB41-9082-AF7E001448AD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DEF67-4584-804F-9D73-81CA71D06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F20A8-DCEE-364C-A0DF-05F0F1E5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A0636F-0884-B048-8AB4-2099D016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BACB9-234F-CC4E-9AC4-C93886323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E71C8-AD83-EC44-8243-BAFABF088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35A52-3231-DB41-9082-AF7E001448AD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61AAA-262D-8342-8274-2BA5FC871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22124-F5B1-6C4D-9D6E-B46F1BC79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3165E-D289-1A41-AA65-C0094AA4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7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F195-7F37-EB49-9881-B5ECA7B889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Species and trophic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1618C5-5D74-2548-B91E-825F5EF94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3510"/>
            <a:ext cx="9144000" cy="105429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October 22, 2019</a:t>
            </a:r>
          </a:p>
        </p:txBody>
      </p:sp>
    </p:spTree>
    <p:extLst>
      <p:ext uri="{BB962C8B-B14F-4D97-AF65-F5344CB8AC3E}">
        <p14:creationId xmlns:p14="http://schemas.microsoft.com/office/powerpoint/2010/main" val="4145320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2093-358E-7149-9692-8412E92D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there is a trade-off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EF22A-8A8B-A749-B5BF-0DC1B765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0739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5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2093-358E-7149-9692-8412E92D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there is a trade-off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EF22A-8A8B-A749-B5BF-0DC1B765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073900" cy="5118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BF500A-1657-FB43-898D-A1B885F91130}"/>
              </a:ext>
            </a:extLst>
          </p:cNvPr>
          <p:cNvSpPr txBox="1"/>
          <p:nvPr/>
        </p:nvSpPr>
        <p:spPr>
          <a:xfrm>
            <a:off x="8284191" y="2961564"/>
            <a:ext cx="34801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So maybe plants aren’t fully driving these interactions!</a:t>
            </a:r>
          </a:p>
        </p:txBody>
      </p:sp>
    </p:spTree>
    <p:extLst>
      <p:ext uri="{BB962C8B-B14F-4D97-AF65-F5344CB8AC3E}">
        <p14:creationId xmlns:p14="http://schemas.microsoft.com/office/powerpoint/2010/main" val="192125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88CF-7999-5940-84A3-17C9B9CC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down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4EBEB-937B-3F4A-A8BA-0BF5E92ED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14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921ACF-3EE2-0041-A0BE-77AA17736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62" y="0"/>
            <a:ext cx="1130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80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43EE9-1984-404B-9F6E-4CC58744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types of organisms exert the strongest top-down controls?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5BCF6-03C8-F74E-BCE7-AB4053562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6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AB393-BE75-A048-A961-AA45C98B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7" y="1132307"/>
            <a:ext cx="7861112" cy="52343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FEE86-7513-5F4F-9813-3880FFD12476}"/>
              </a:ext>
            </a:extLst>
          </p:cNvPr>
          <p:cNvSpPr txBox="1"/>
          <p:nvPr/>
        </p:nvSpPr>
        <p:spPr>
          <a:xfrm>
            <a:off x="10307573" y="6488668"/>
            <a:ext cx="18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Borer et al. (2005)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8742A-FF68-C141-97F5-3EEB0DB2F0F7}"/>
              </a:ext>
            </a:extLst>
          </p:cNvPr>
          <p:cNvSpPr txBox="1"/>
          <p:nvPr/>
        </p:nvSpPr>
        <p:spPr>
          <a:xfrm rot="16200000">
            <a:off x="-1492429" y="3140448"/>
            <a:ext cx="460978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Top-down control strength</a:t>
            </a:r>
          </a:p>
        </p:txBody>
      </p:sp>
    </p:spTree>
    <p:extLst>
      <p:ext uri="{BB962C8B-B14F-4D97-AF65-F5344CB8AC3E}">
        <p14:creationId xmlns:p14="http://schemas.microsoft.com/office/powerpoint/2010/main" val="389762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0272-2D53-3C44-9439-66049D89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flow through trophic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03EEE-4FDB-7F4F-8B89-F9610DAE4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35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25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6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A212A6-F8E5-6F4C-B0D1-E5C61C953478}"/>
              </a:ext>
            </a:extLst>
          </p:cNvPr>
          <p:cNvSpPr/>
          <p:nvPr/>
        </p:nvSpPr>
        <p:spPr>
          <a:xfrm>
            <a:off x="968991" y="54592"/>
            <a:ext cx="5158854" cy="791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7B1A-2458-5149-BE82-82839375E016}"/>
              </a:ext>
            </a:extLst>
          </p:cNvPr>
          <p:cNvSpPr txBox="1"/>
          <p:nvPr/>
        </p:nvSpPr>
        <p:spPr>
          <a:xfrm>
            <a:off x="6840327" y="450376"/>
            <a:ext cx="4681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Percent on production by lower trophic level that is consumed by the higher trophic level</a:t>
            </a:r>
          </a:p>
        </p:txBody>
      </p:sp>
    </p:spTree>
    <p:extLst>
      <p:ext uri="{BB962C8B-B14F-4D97-AF65-F5344CB8AC3E}">
        <p14:creationId xmlns:p14="http://schemas.microsoft.com/office/powerpoint/2010/main" val="336422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6001-543E-A241-B1F7-F6C3DF45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anything other than plants and microbes?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E8C98-3D7C-924E-961D-69455CE6B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107"/>
            <a:ext cx="5576248" cy="4088856"/>
          </a:xfrm>
        </p:spPr>
        <p:txBody>
          <a:bodyPr>
            <a:normAutofit fontScale="92500"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Dominate energy (&gt;95%) and nutrient transfer in terrestrial ecosystems</a:t>
            </a:r>
          </a:p>
          <a:p>
            <a:endParaRPr lang="en-US" sz="4000" dirty="0">
              <a:solidFill>
                <a:srgbClr val="7030A0"/>
              </a:solidFill>
            </a:endParaRPr>
          </a:p>
          <a:p>
            <a:r>
              <a:rPr lang="en-US" sz="4000" dirty="0">
                <a:solidFill>
                  <a:srgbClr val="7030A0"/>
                </a:solidFill>
              </a:rPr>
              <a:t>NPP uncertainty is greater than energy transfer from plants to animals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FC277-EF5A-9D4E-A615-771E70AA9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914" y="2415652"/>
            <a:ext cx="4746602" cy="315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63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1816B3-C1E6-374B-95FE-F745BF5F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0" y="647700"/>
            <a:ext cx="60325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95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A212A6-F8E5-6F4C-B0D1-E5C61C953478}"/>
              </a:ext>
            </a:extLst>
          </p:cNvPr>
          <p:cNvSpPr/>
          <p:nvPr/>
        </p:nvSpPr>
        <p:spPr>
          <a:xfrm>
            <a:off x="968991" y="818192"/>
            <a:ext cx="5158854" cy="791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7B1A-2458-5149-BE82-82839375E016}"/>
              </a:ext>
            </a:extLst>
          </p:cNvPr>
          <p:cNvSpPr txBox="1"/>
          <p:nvPr/>
        </p:nvSpPr>
        <p:spPr>
          <a:xfrm>
            <a:off x="6840327" y="450376"/>
            <a:ext cx="4681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amount consumed that is assimilated into the organism (not pooped out)</a:t>
            </a:r>
          </a:p>
        </p:txBody>
      </p:sp>
    </p:spTree>
    <p:extLst>
      <p:ext uri="{BB962C8B-B14F-4D97-AF65-F5344CB8AC3E}">
        <p14:creationId xmlns:p14="http://schemas.microsoft.com/office/powerpoint/2010/main" val="111524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E315F-C84F-5C4D-8F6D-146B1FF4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45" y="926617"/>
            <a:ext cx="6810896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Carnivores have 4x greater assimilation efficiencies than herbivores. 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3C80A-D565-204D-9177-03ED7B584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355" y="2352986"/>
            <a:ext cx="6058404" cy="401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64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A212A6-F8E5-6F4C-B0D1-E5C61C953478}"/>
              </a:ext>
            </a:extLst>
          </p:cNvPr>
          <p:cNvSpPr/>
          <p:nvPr/>
        </p:nvSpPr>
        <p:spPr>
          <a:xfrm>
            <a:off x="1009934" y="1637058"/>
            <a:ext cx="5158854" cy="791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7B1A-2458-5149-BE82-82839375E016}"/>
              </a:ext>
            </a:extLst>
          </p:cNvPr>
          <p:cNvSpPr txBox="1"/>
          <p:nvPr/>
        </p:nvSpPr>
        <p:spPr>
          <a:xfrm>
            <a:off x="6922213" y="1392072"/>
            <a:ext cx="4681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amount assimilated that is not respired</a:t>
            </a:r>
          </a:p>
        </p:txBody>
      </p:sp>
    </p:spTree>
    <p:extLst>
      <p:ext uri="{BB962C8B-B14F-4D97-AF65-F5344CB8AC3E}">
        <p14:creationId xmlns:p14="http://schemas.microsoft.com/office/powerpoint/2010/main" val="1490230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C07559-C003-554F-A0F1-56DD887CC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165100"/>
            <a:ext cx="60706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46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D0C26-9580-414D-A2A6-11A2D7DA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9" y="0"/>
            <a:ext cx="69841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A212A6-F8E5-6F4C-B0D1-E5C61C953478}"/>
              </a:ext>
            </a:extLst>
          </p:cNvPr>
          <p:cNvSpPr/>
          <p:nvPr/>
        </p:nvSpPr>
        <p:spPr>
          <a:xfrm>
            <a:off x="409431" y="2319447"/>
            <a:ext cx="6714699" cy="791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27B1A-2458-5149-BE82-82839375E016}"/>
              </a:ext>
            </a:extLst>
          </p:cNvPr>
          <p:cNvSpPr txBox="1"/>
          <p:nvPr/>
        </p:nvSpPr>
        <p:spPr>
          <a:xfrm>
            <a:off x="7240660" y="2142699"/>
            <a:ext cx="468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Efficiency of the trophic level</a:t>
            </a:r>
          </a:p>
        </p:txBody>
      </p:sp>
    </p:spTree>
    <p:extLst>
      <p:ext uri="{BB962C8B-B14F-4D97-AF65-F5344CB8AC3E}">
        <p14:creationId xmlns:p14="http://schemas.microsoft.com/office/powerpoint/2010/main" val="3845891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A33BE-3508-5247-BB99-7E3974D4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what is the largest food chain you can create?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6AA8E-05F7-8949-8C85-DB6D91EF8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42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F3DA-95F9-C841-8450-D04F72C7E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>
                <a:solidFill>
                  <a:schemeClr val="accent2"/>
                </a:solidFill>
              </a:rPr>
              <a:t>nutrient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energy</a:t>
            </a:r>
            <a:r>
              <a:rPr lang="en-US" dirty="0"/>
              <a:t> flow differ?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0605-ED7E-8047-825B-D7D5B8F93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06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E6CE-4770-8443-B5FD-F25AA095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Herbivores speed nutrient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E738C-7045-4F41-84E1-64AD3D2B3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17" y="1886827"/>
            <a:ext cx="10740883" cy="497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46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3A74-EA90-5B43-A5E4-F19EA2EA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Species-level impacts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489D1-7C46-3246-80D4-A28A0AD28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04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7884-466A-9A4F-9E55-AFC71438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purpose of a food web?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292BB2-6877-8D42-8CEC-6B5E61AA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59" y="1690688"/>
            <a:ext cx="576548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89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7884-466A-9A4F-9E55-AFC71438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controls these interactions?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292BB2-6877-8D42-8CEC-6B5E61AA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59" y="1690688"/>
            <a:ext cx="576548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7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EF69-40E8-1A48-953A-968F53ED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up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6E96B-B4A0-5443-B54A-59E7F96E8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7D54-9C87-C94C-8D9C-374358D7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Herbivory increases with NPP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09829-67D0-A74A-941A-B61ACED41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98" y="1690688"/>
            <a:ext cx="687420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25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068E-CC9B-0044-B28C-D860B95D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Herbivore biomass increases with NPP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7F2D9-FC0B-DC48-A47B-6FD7991F4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441" y="1690688"/>
            <a:ext cx="6667117" cy="50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5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4950-AEE0-4B4F-9F3B-506F395D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Actually driven by leaf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9F1FC-E916-B04C-90E3-E7C623A5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065" y="1690688"/>
            <a:ext cx="6681869" cy="5167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C05786-E302-4F4B-8F2D-9E364B1E1C94}"/>
              </a:ext>
            </a:extLst>
          </p:cNvPr>
          <p:cNvSpPr txBox="1"/>
          <p:nvPr/>
        </p:nvSpPr>
        <p:spPr>
          <a:xfrm>
            <a:off x="9826388" y="3507475"/>
            <a:ext cx="1371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93869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7CC1-F14F-4F4A-A31F-77D65999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traits influence herbivory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4342CF-1445-E942-ABDF-9B8F65DA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689" y="1398474"/>
            <a:ext cx="4122621" cy="5274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13646B-92AC-9443-8B9C-29F9599F8093}"/>
              </a:ext>
            </a:extLst>
          </p:cNvPr>
          <p:cNvSpPr txBox="1"/>
          <p:nvPr/>
        </p:nvSpPr>
        <p:spPr>
          <a:xfrm>
            <a:off x="8547156" y="6488668"/>
            <a:ext cx="364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Muiruri</a:t>
            </a:r>
            <a:r>
              <a:rPr lang="en-US" dirty="0"/>
              <a:t> et al. (2019) New </a:t>
            </a:r>
            <a:r>
              <a:rPr lang="en-US" dirty="0" err="1"/>
              <a:t>Phytologist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35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222</Words>
  <Application>Microsoft Macintosh PowerPoint</Application>
  <PresentationFormat>Widescreen</PresentationFormat>
  <Paragraphs>35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Species and trophic dynamics</vt:lpstr>
      <vt:lpstr>Why do we care about anything other than plants and microbes?</vt:lpstr>
      <vt:lpstr>What is the purpose of a food web?</vt:lpstr>
      <vt:lpstr>Who controls these interactions?</vt:lpstr>
      <vt:lpstr>Bottom up controls</vt:lpstr>
      <vt:lpstr>Herbivory increases with NPP</vt:lpstr>
      <vt:lpstr>Herbivore biomass increases with NPP</vt:lpstr>
      <vt:lpstr>Actually driven by leaf production</vt:lpstr>
      <vt:lpstr>Leaf traits influence herbivory</vt:lpstr>
      <vt:lpstr>But there is a trade-off</vt:lpstr>
      <vt:lpstr>But there is a trade-off</vt:lpstr>
      <vt:lpstr>Top down controls</vt:lpstr>
      <vt:lpstr>PowerPoint Presentation</vt:lpstr>
      <vt:lpstr>What types of organisms exert the strongest top-down controls?</vt:lpstr>
      <vt:lpstr>PowerPoint Presentation</vt:lpstr>
      <vt:lpstr>Energy flow through trophic levels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Carnivores have 4x greater assimilation efficiencies than herbivores. Why?</vt:lpstr>
      <vt:lpstr>PowerPoint Presentation</vt:lpstr>
      <vt:lpstr>PowerPoint Presentation</vt:lpstr>
      <vt:lpstr>PowerPoint Presentation</vt:lpstr>
      <vt:lpstr>Activity: what is the largest food chain you can create?</vt:lpstr>
      <vt:lpstr>How does nutrient and energy flow differ?</vt:lpstr>
      <vt:lpstr>Herbivores speed nutrient flow</vt:lpstr>
      <vt:lpstr>Species-level impacts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25</cp:revision>
  <dcterms:created xsi:type="dcterms:W3CDTF">2019-10-20T16:50:33Z</dcterms:created>
  <dcterms:modified xsi:type="dcterms:W3CDTF">2019-10-20T18:41:06Z</dcterms:modified>
</cp:coreProperties>
</file>